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0" r:id="rId3"/>
    <p:sldId id="261" r:id="rId4"/>
    <p:sldId id="265" r:id="rId5"/>
    <p:sldId id="264" r:id="rId6"/>
    <p:sldId id="262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284" r:id="rId26"/>
    <p:sldId id="285" r:id="rId27"/>
    <p:sldId id="286" r:id="rId28"/>
    <p:sldId id="287" r:id="rId29"/>
    <p:sldId id="288" r:id="rId30"/>
    <p:sldId id="297" r:id="rId31"/>
    <p:sldId id="290" r:id="rId32"/>
    <p:sldId id="289" r:id="rId33"/>
    <p:sldId id="291" r:id="rId34"/>
    <p:sldId id="292" r:id="rId35"/>
    <p:sldId id="293" r:id="rId36"/>
    <p:sldId id="296" r:id="rId37"/>
  </p:sldIdLst>
  <p:sldSz cx="9144000" cy="6858000" type="screen4x3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000"/>
    <a:srgbClr val="2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0" autoAdjust="0"/>
    <p:restoredTop sz="94660"/>
  </p:normalViewPr>
  <p:slideViewPr>
    <p:cSldViewPr>
      <p:cViewPr varScale="1">
        <p:scale>
          <a:sx n="84" d="100"/>
          <a:sy n="84" d="100"/>
        </p:scale>
        <p:origin x="-9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0592" cy="465138"/>
          </a:xfrm>
          <a:prstGeom prst="rect">
            <a:avLst/>
          </a:prstGeom>
        </p:spPr>
        <p:txBody>
          <a:bodyPr vert="horz" lIns="93242" tIns="46620" rIns="93242" bIns="466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1"/>
            <a:ext cx="3040592" cy="465138"/>
          </a:xfrm>
          <a:prstGeom prst="rect">
            <a:avLst/>
          </a:prstGeom>
        </p:spPr>
        <p:txBody>
          <a:bodyPr vert="horz" lIns="93242" tIns="46620" rIns="93242" bIns="46620" rtlCol="0"/>
          <a:lstStyle>
            <a:lvl1pPr algn="r">
              <a:defRPr sz="1200"/>
            </a:lvl1pPr>
          </a:lstStyle>
          <a:p>
            <a:fld id="{AD5BA3A7-97B3-48E1-9928-304CB9A23EA9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5999"/>
            <a:ext cx="3040592" cy="465138"/>
          </a:xfrm>
          <a:prstGeom prst="rect">
            <a:avLst/>
          </a:prstGeom>
        </p:spPr>
        <p:txBody>
          <a:bodyPr vert="horz" lIns="93242" tIns="46620" rIns="93242" bIns="466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35999"/>
            <a:ext cx="3040592" cy="465138"/>
          </a:xfrm>
          <a:prstGeom prst="rect">
            <a:avLst/>
          </a:prstGeom>
        </p:spPr>
        <p:txBody>
          <a:bodyPr vert="horz" lIns="93242" tIns="46620" rIns="93242" bIns="46620" rtlCol="0" anchor="b"/>
          <a:lstStyle>
            <a:lvl1pPr algn="r">
              <a:defRPr sz="1200"/>
            </a:lvl1pPr>
          </a:lstStyle>
          <a:p>
            <a:fld id="{6CC6F2AA-34B3-4A1D-8905-3683CAF4C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0592" cy="465138"/>
          </a:xfrm>
          <a:prstGeom prst="rect">
            <a:avLst/>
          </a:prstGeom>
        </p:spPr>
        <p:txBody>
          <a:bodyPr vert="horz" lIns="93242" tIns="46620" rIns="93242" bIns="466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1"/>
            <a:ext cx="3040592" cy="465138"/>
          </a:xfrm>
          <a:prstGeom prst="rect">
            <a:avLst/>
          </a:prstGeom>
        </p:spPr>
        <p:txBody>
          <a:bodyPr vert="horz" lIns="93242" tIns="46620" rIns="93242" bIns="46620" rtlCol="0"/>
          <a:lstStyle>
            <a:lvl1pPr algn="r">
              <a:defRPr sz="1200"/>
            </a:lvl1pPr>
          </a:lstStyle>
          <a:p>
            <a:fld id="{6BAACA9F-9C87-4064-8BA3-EC8978B67D83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2" tIns="46620" rIns="93242" bIns="466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8806"/>
            <a:ext cx="5613400" cy="4186238"/>
          </a:xfrm>
          <a:prstGeom prst="rect">
            <a:avLst/>
          </a:prstGeom>
        </p:spPr>
        <p:txBody>
          <a:bodyPr vert="horz" lIns="93242" tIns="46620" rIns="93242" bIns="466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9"/>
            <a:ext cx="3040592" cy="465138"/>
          </a:xfrm>
          <a:prstGeom prst="rect">
            <a:avLst/>
          </a:prstGeom>
        </p:spPr>
        <p:txBody>
          <a:bodyPr vert="horz" lIns="93242" tIns="46620" rIns="93242" bIns="466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35999"/>
            <a:ext cx="3040592" cy="465138"/>
          </a:xfrm>
          <a:prstGeom prst="rect">
            <a:avLst/>
          </a:prstGeom>
        </p:spPr>
        <p:txBody>
          <a:bodyPr vert="horz" lIns="93242" tIns="46620" rIns="93242" bIns="46620" rtlCol="0" anchor="b"/>
          <a:lstStyle>
            <a:lvl1pPr algn="r">
              <a:defRPr sz="1200"/>
            </a:lvl1pPr>
          </a:lstStyle>
          <a:p>
            <a:fld id="{97FD2FA5-C56D-4463-B411-D93DCD8B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D2FA5-C56D-4463-B411-D93DCD8BB4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D2FA5-C56D-4463-B411-D93DCD8BB4C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latin typeface="DIN Next LT Pro Medium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DIN-Regular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DIN-Regular"/>
              </a:defRPr>
            </a:lvl1pPr>
          </a:lstStyle>
          <a:p>
            <a:fld id="{F3A30EDF-8B30-48D4-90E6-6ABB1845DFAF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0EDF-8B30-48D4-90E6-6ABB1845DFAF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3A30EDF-8B30-48D4-90E6-6ABB1845DFAF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latin typeface="DIN Next LT Pro Medium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DIN Next LT Pro" pitchFamily="34" charset="0"/>
              </a:defRPr>
            </a:lvl1pPr>
          </a:lstStyle>
          <a:p>
            <a:r>
              <a:rPr lang="en-US" dirty="0" smtClean="0"/>
              <a:t>EPS Geofoam Applications &amp; Technical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rgbClr val="1E0000"/>
                </a:solidFill>
                <a:latin typeface="DIN-Regular"/>
              </a:defRPr>
            </a:lvl1pPr>
            <a:lvl2pPr>
              <a:defRPr>
                <a:solidFill>
                  <a:srgbClr val="1E0000"/>
                </a:solidFill>
                <a:latin typeface="DIN-Regular"/>
              </a:defRPr>
            </a:lvl2pPr>
            <a:lvl3pPr>
              <a:defRPr>
                <a:solidFill>
                  <a:srgbClr val="1E0000"/>
                </a:solidFill>
                <a:latin typeface="DIN-Regular"/>
              </a:defRPr>
            </a:lvl3pPr>
            <a:lvl4pPr>
              <a:defRPr>
                <a:solidFill>
                  <a:srgbClr val="1E0000"/>
                </a:solidFill>
                <a:latin typeface="DIN-Regular"/>
              </a:defRPr>
            </a:lvl4pPr>
            <a:lvl5pPr>
              <a:defRPr>
                <a:solidFill>
                  <a:srgbClr val="1E0000"/>
                </a:solidFill>
                <a:latin typeface="DIN-Regular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  <a:latin typeface="DIN-Regular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DIN Next LT Pro Medium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0EDF-8B30-48D4-90E6-6ABB1845DFAF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IN Next LT Pro Medium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solidFill>
                  <a:srgbClr val="1E0000"/>
                </a:solidFill>
                <a:latin typeface="DIN-Regular"/>
              </a:defRPr>
            </a:lvl1pPr>
            <a:lvl2pPr>
              <a:defRPr>
                <a:solidFill>
                  <a:srgbClr val="1E0000"/>
                </a:solidFill>
                <a:latin typeface="DIN-Regular"/>
              </a:defRPr>
            </a:lvl2pPr>
            <a:lvl3pPr>
              <a:defRPr>
                <a:solidFill>
                  <a:srgbClr val="1E0000"/>
                </a:solidFill>
                <a:latin typeface="DIN-Regular"/>
              </a:defRPr>
            </a:lvl3pPr>
            <a:lvl4pPr>
              <a:defRPr>
                <a:solidFill>
                  <a:srgbClr val="1E0000"/>
                </a:solidFill>
                <a:latin typeface="DIN-Regular"/>
              </a:defRPr>
            </a:lvl4pPr>
            <a:lvl5pPr>
              <a:defRPr>
                <a:solidFill>
                  <a:srgbClr val="1E0000"/>
                </a:solidFill>
                <a:latin typeface="DIN-Regular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solidFill>
                  <a:srgbClr val="1E0000"/>
                </a:solidFill>
                <a:latin typeface="DIN-Regular"/>
              </a:defRPr>
            </a:lvl1pPr>
            <a:lvl2pPr>
              <a:defRPr>
                <a:solidFill>
                  <a:srgbClr val="1E0000"/>
                </a:solidFill>
                <a:latin typeface="DIN-Regular"/>
              </a:defRPr>
            </a:lvl2pPr>
            <a:lvl3pPr>
              <a:defRPr>
                <a:solidFill>
                  <a:srgbClr val="1E0000"/>
                </a:solidFill>
                <a:latin typeface="DIN-Regular"/>
              </a:defRPr>
            </a:lvl3pPr>
            <a:lvl4pPr>
              <a:defRPr>
                <a:solidFill>
                  <a:srgbClr val="1E0000"/>
                </a:solidFill>
                <a:latin typeface="DIN-Regular"/>
              </a:defRPr>
            </a:lvl4pPr>
            <a:lvl5pPr>
              <a:defRPr>
                <a:solidFill>
                  <a:srgbClr val="1E0000"/>
                </a:solidFill>
                <a:latin typeface="DIN-Regular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A30EDF-8B30-48D4-90E6-6ABB1845DFAF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DIN Next LT Pro Medium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DIN-Regular"/>
              </a:defRPr>
            </a:lvl1pPr>
            <a:lvl2pPr>
              <a:defRPr>
                <a:latin typeface="DIN-Regular"/>
              </a:defRPr>
            </a:lvl2pPr>
            <a:lvl3pPr>
              <a:defRPr>
                <a:latin typeface="DIN-Regular"/>
              </a:defRPr>
            </a:lvl3pPr>
            <a:lvl4pPr>
              <a:defRPr>
                <a:latin typeface="DIN-Regular"/>
              </a:defRPr>
            </a:lvl4pPr>
            <a:lvl5pPr>
              <a:defRPr>
                <a:latin typeface="DIN-Regular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solidFill>
                  <a:srgbClr val="1E0000"/>
                </a:solidFill>
                <a:latin typeface="DIN-Regular"/>
              </a:defRPr>
            </a:lvl1pPr>
            <a:lvl2pPr>
              <a:defRPr>
                <a:solidFill>
                  <a:srgbClr val="1E0000"/>
                </a:solidFill>
                <a:latin typeface="DIN-Regular"/>
              </a:defRPr>
            </a:lvl2pPr>
            <a:lvl3pPr>
              <a:defRPr>
                <a:solidFill>
                  <a:srgbClr val="1E0000"/>
                </a:solidFill>
                <a:latin typeface="DIN-Regular"/>
              </a:defRPr>
            </a:lvl3pPr>
            <a:lvl4pPr>
              <a:defRPr>
                <a:solidFill>
                  <a:srgbClr val="1E0000"/>
                </a:solidFill>
                <a:latin typeface="DIN-Regular"/>
              </a:defRPr>
            </a:lvl4pPr>
            <a:lvl5pPr>
              <a:defRPr>
                <a:solidFill>
                  <a:srgbClr val="1E0000"/>
                </a:solidFill>
                <a:latin typeface="DIN-Regular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A30EDF-8B30-48D4-90E6-6ABB1845DFAF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DIN-Regular"/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DIN-Regular"/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IN Next LT Pro Medium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0EDF-8B30-48D4-90E6-6ABB1845DFAF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0EDF-8B30-48D4-90E6-6ABB1845DFAF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DIN Next LT Pro Medium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0EDF-8B30-48D4-90E6-6ABB1845DFAF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DIN-Regular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solidFill>
                  <a:srgbClr val="1E0000"/>
                </a:solidFill>
                <a:latin typeface="DIN-Regular"/>
              </a:defRPr>
            </a:lvl1pPr>
            <a:lvl2pPr>
              <a:defRPr>
                <a:solidFill>
                  <a:srgbClr val="1E0000"/>
                </a:solidFill>
                <a:latin typeface="DIN-Regular"/>
              </a:defRPr>
            </a:lvl2pPr>
            <a:lvl3pPr>
              <a:defRPr>
                <a:solidFill>
                  <a:srgbClr val="1E0000"/>
                </a:solidFill>
                <a:latin typeface="DIN-Regular"/>
              </a:defRPr>
            </a:lvl3pPr>
            <a:lvl4pPr>
              <a:defRPr>
                <a:solidFill>
                  <a:srgbClr val="1E0000"/>
                </a:solidFill>
                <a:latin typeface="DIN-Regular"/>
              </a:defRPr>
            </a:lvl4pPr>
            <a:lvl5pPr>
              <a:defRPr>
                <a:solidFill>
                  <a:srgbClr val="1E0000"/>
                </a:solidFill>
                <a:latin typeface="DIN-Regular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3A30EDF-8B30-48D4-90E6-6ABB1845DFAF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24400" y="6248400"/>
            <a:ext cx="4038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DIN-Regular"/>
              </a:defRPr>
            </a:lvl1pPr>
          </a:lstStyle>
          <a:p>
            <a:endParaRPr lang="en-US" dirty="0" smtClean="0"/>
          </a:p>
          <a:p>
            <a:pPr algn="r"/>
            <a:r>
              <a:rPr lang="en-US" dirty="0" smtClean="0">
                <a:latin typeface="DIN Next LT Pro" pitchFamily="34" charset="0"/>
              </a:rPr>
              <a:t>EPS Geofoam Applications &amp; Technical Data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400"/>
            <a:ext cx="37338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DIN-Regular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62E5F2-81DC-4512-AFE9-D84B4D2424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6019800"/>
            <a:ext cx="13668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DIN Next LT Pro Medium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rgbClr val="1E0000"/>
          </a:solidFill>
          <a:latin typeface="DIN-Regular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rgbClr val="1E0000"/>
          </a:solidFill>
          <a:latin typeface="DIN-Regular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rgbClr val="1E0000"/>
          </a:solidFill>
          <a:latin typeface="DIN-Regular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rgbClr val="1E0000"/>
          </a:solidFill>
          <a:latin typeface="DIN-Regular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rgbClr val="1E0000"/>
          </a:solidFill>
          <a:latin typeface="DIN-Regular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267200"/>
            <a:ext cx="7924800" cy="1371600"/>
          </a:xfrm>
        </p:spPr>
        <p:txBody>
          <a:bodyPr>
            <a:normAutofit/>
          </a:bodyPr>
          <a:lstStyle/>
          <a:p>
            <a:pPr algn="l"/>
            <a:r>
              <a:rPr lang="en-US" sz="3800" b="1" cap="none" dirty="0" smtClean="0">
                <a:latin typeface="DIN Next LT Pro Light" pitchFamily="34" charset="0"/>
                <a:cs typeface="Segoe UI" pitchFamily="34" charset="0"/>
              </a:rPr>
              <a:t>Expanded Polystyrene (EPS) Geofoam Applications &amp; Technical Data</a:t>
            </a:r>
            <a:endParaRPr lang="en-US" sz="3800" b="1" cap="none" dirty="0">
              <a:latin typeface="DIN Next LT Pro Light" pitchFamily="34" charset="0"/>
              <a:cs typeface="Segoe U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0"/>
            <a:ext cx="1219200" cy="6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owner\Desktop\EPS Geofoam Applications &amp; Technical Data ELECTRONIC VERSIO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72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abutment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3886200" cy="427783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Safely supports highway loading without over-stressing underlying soils.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Less differential movement at bridge/approach.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Reduces cost of approach slab.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Reduces long term maintenance.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Reduces lateral forces on abutment walls, foundations &amp; other retaining structures.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/>
              <a:t>Savings in design of bridge abutment &amp; other walls.</a:t>
            </a:r>
            <a:endParaRPr lang="en-US" sz="2300" dirty="0"/>
          </a:p>
        </p:txBody>
      </p:sp>
      <p:pic>
        <p:nvPicPr>
          <p:cNvPr id="4098" name="Picture 2" descr="C:\Users\owner\Documents\2.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109" y="1828800"/>
            <a:ext cx="463612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</a:t>
            </a:r>
            <a:r>
              <a:rPr lang="en-US" dirty="0" err="1" smtClean="0"/>
              <a:t>underfill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1752600"/>
            <a:ext cx="8350101" cy="16870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Adds minimal load to underlying ground.</a:t>
            </a:r>
          </a:p>
          <a:p>
            <a:r>
              <a:rPr lang="en-US" sz="2800" dirty="0" smtClean="0"/>
              <a:t>Helps support bridge span &amp; transfer traffic load safely to foundation or underlying soil.</a:t>
            </a:r>
            <a:endParaRPr lang="en-US" sz="2800" dirty="0"/>
          </a:p>
        </p:txBody>
      </p:sp>
      <p:pic>
        <p:nvPicPr>
          <p:cNvPr id="5122" name="Picture 2" descr="K:\DIANA\EPS Molders Association\Geofoam Program\Geofoam Manual\Photos\Mansonville\Bridge Underfill - Mansonvil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5037666" cy="2833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Culverts, pipelines &amp; buried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3886200" cy="38206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Used in lieu of heavier traditional fills over structures that were not designed to support increased loads.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Eliminates the need for  removal or strengthening of existing underground structures.</a:t>
            </a:r>
            <a:endParaRPr lang="en-US" sz="2400" dirty="0"/>
          </a:p>
        </p:txBody>
      </p:sp>
      <p:pic>
        <p:nvPicPr>
          <p:cNvPr id="6146" name="Picture 2" descr="C:\Users\owner\Documents\2.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941" y="1752599"/>
            <a:ext cx="457006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Compensating foundation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905000"/>
            <a:ext cx="4235301" cy="3744433"/>
          </a:xfrm>
        </p:spPr>
        <p:txBody>
          <a:bodyPr/>
          <a:lstStyle/>
          <a:p>
            <a:r>
              <a:rPr lang="en-US" dirty="0" smtClean="0"/>
              <a:t>Reduces load on underlying compressible soils.</a:t>
            </a:r>
          </a:p>
          <a:p>
            <a:r>
              <a:rPr lang="en-US" dirty="0" smtClean="0"/>
              <a:t>Minimizes building settlement &amp; potential bearing capacity problems.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K:\DIANA\EPS Molders Association\Geofoam Program\Geofoam Manual\Photos\Insulfoam\KSB%20Hospital%20Dixon%20IL%20003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807884" cy="2855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embankment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3733800" cy="38968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Strong enough to support railway loads.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Does not overload existing soils.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Prevents settlement of adjacent structures &amp; utilities.</a:t>
            </a:r>
            <a:endParaRPr lang="en-US" sz="2800" dirty="0"/>
          </a:p>
        </p:txBody>
      </p:sp>
      <p:pic>
        <p:nvPicPr>
          <p:cNvPr id="8194" name="Picture 2" descr="C:\Users\owner\Documents\2.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495800" cy="396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Landscaping &amp; vegetative green roofs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3886200" cy="40386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Vegetative roof benefits.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/>
              <a:t>Reduce rainwater runoff.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/>
              <a:t>Improve air quality.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/>
              <a:t>Reduce air temperatures.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Can be cut/trimmed onsite to fit odd geometries.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Installed without special equipment.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Does not add any appreciable load to roof structure.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Provides insulation value.</a:t>
            </a:r>
          </a:p>
          <a:p>
            <a:pPr lvl="1"/>
            <a:endParaRPr lang="en-US" dirty="0"/>
          </a:p>
        </p:txBody>
      </p:sp>
      <p:pic>
        <p:nvPicPr>
          <p:cNvPr id="9218" name="Picture 2" descr="C:\Users\owner\Documents\2.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2286000"/>
            <a:ext cx="4648199" cy="3079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Retaining &amp; buried wall backfill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8620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Reduces lateral pressures on structure.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Limits horizontal forces that can develop during earthquakes.</a:t>
            </a:r>
            <a:endParaRPr lang="en-US" sz="2800" dirty="0"/>
          </a:p>
        </p:txBody>
      </p:sp>
      <p:pic>
        <p:nvPicPr>
          <p:cNvPr id="10242" name="Picture 2" descr="C:\Users\owner\Documents\2.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298950" cy="4337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stabilization</a:t>
            </a:r>
            <a:endParaRPr lang="en-US" dirty="0"/>
          </a:p>
        </p:txBody>
      </p:sp>
      <p:pic>
        <p:nvPicPr>
          <p:cNvPr id="5" name="Content Placeholder 4" descr="geofoam 01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286000"/>
            <a:ext cx="4392182" cy="2940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81200"/>
            <a:ext cx="3886200" cy="3668233"/>
          </a:xfrm>
        </p:spPr>
        <p:txBody>
          <a:bodyPr/>
          <a:lstStyle/>
          <a:p>
            <a:r>
              <a:rPr lang="en-US" sz="2800" dirty="0" smtClean="0"/>
              <a:t>Stabilizes &amp; repairs soil &amp; rock slopes.</a:t>
            </a:r>
          </a:p>
          <a:p>
            <a:r>
              <a:rPr lang="en-US" sz="2800" dirty="0" smtClean="0"/>
              <a:t>Replaces portion of existing soil.</a:t>
            </a:r>
          </a:p>
          <a:p>
            <a:pPr lvl="1"/>
            <a:r>
              <a:rPr lang="en-US" sz="1800" dirty="0" smtClean="0"/>
              <a:t>Entire mass slide may not need to be excavated &amp; replaced.</a:t>
            </a:r>
          </a:p>
          <a:p>
            <a:pPr lvl="1"/>
            <a:r>
              <a:rPr lang="en-US" sz="1800" dirty="0" smtClean="0"/>
              <a:t>Significant time &amp; cost savings.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Stadium &amp; theatre seating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600200"/>
            <a:ext cx="6813699" cy="1524000"/>
          </a:xfrm>
        </p:spPr>
        <p:txBody>
          <a:bodyPr/>
          <a:lstStyle/>
          <a:p>
            <a:r>
              <a:rPr lang="en-US" sz="2600" dirty="0" smtClean="0"/>
              <a:t>Tiered seating for auditoriums, movie theatres, gymnasiums &amp; churches.</a:t>
            </a:r>
          </a:p>
          <a:p>
            <a:r>
              <a:rPr lang="en-US" sz="2600" dirty="0" smtClean="0"/>
              <a:t>New construction &amp; renovation projects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268" name="Picture 4" descr="http://www.stadiumsavers.com/wp-content/themes/stadium-new/img/masthead-contractor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6172200" cy="308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3657600" cy="4125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Provides volume need to return levee to original configuration.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Reduces/eliminates additional stress &amp; cycle of settlement &amp; levee raising.</a:t>
            </a:r>
          </a:p>
          <a:p>
            <a:endParaRPr lang="en-US" dirty="0"/>
          </a:p>
        </p:txBody>
      </p:sp>
      <p:pic>
        <p:nvPicPr>
          <p:cNvPr id="35842" name="Picture 2" descr="C:\Users\owner\Documents\2.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00400"/>
            <a:ext cx="4800600" cy="2666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Geofoam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Expanded polystyrene (EPS) geofoam used as geotechnical material since the 1960s.</a:t>
            </a:r>
          </a:p>
          <a:p>
            <a:r>
              <a:rPr lang="en-US" dirty="0" smtClean="0"/>
              <a:t>Solves engineering challenges.</a:t>
            </a:r>
          </a:p>
          <a:p>
            <a:r>
              <a:rPr lang="en-US" dirty="0" smtClean="0"/>
              <a:t>Lightweight.</a:t>
            </a:r>
          </a:p>
          <a:p>
            <a:pPr lvl="1"/>
            <a:r>
              <a:rPr lang="en-US" dirty="0" smtClean="0"/>
              <a:t>Approximately 1% the weight of soil.</a:t>
            </a:r>
          </a:p>
          <a:p>
            <a:pPr lvl="1"/>
            <a:r>
              <a:rPr lang="en-US" dirty="0" smtClean="0"/>
              <a:t>Less than 10% weight of other lightweight fill alternatives.</a:t>
            </a:r>
          </a:p>
          <a:p>
            <a:r>
              <a:rPr lang="en-US" dirty="0" smtClean="0"/>
              <a:t>Reduces loads imposed on adjacent and underlying soil &amp; structures.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runway/taxiway</a:t>
            </a:r>
            <a:endParaRPr lang="en-US" dirty="0"/>
          </a:p>
        </p:txBody>
      </p:sp>
      <p:pic>
        <p:nvPicPr>
          <p:cNvPr id="5" name="Content Placeholder 4" descr="neworleans-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3505200"/>
            <a:ext cx="4598840" cy="3009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8077200" cy="21336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Replaces unsuitable soils without overloading underlying </a:t>
            </a:r>
            <a:r>
              <a:rPr lang="en-US" sz="2400" dirty="0" err="1" smtClean="0"/>
              <a:t>subgrade</a:t>
            </a:r>
            <a:r>
              <a:rPr lang="en-US" sz="2400" dirty="0" smtClean="0"/>
              <a:t> materials.</a:t>
            </a:r>
          </a:p>
          <a:p>
            <a:r>
              <a:rPr lang="en-US" sz="2400" dirty="0" smtClean="0"/>
              <a:t>Controls settlement on highly compressible &amp; saturated soils.</a:t>
            </a:r>
          </a:p>
          <a:p>
            <a:r>
              <a:rPr lang="en-US" sz="2400" dirty="0" smtClean="0"/>
              <a:t>Prevents differential settlements at intersection of new &amp; existing pavements.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Foundations for lightweight structures</a:t>
            </a:r>
            <a:endParaRPr lang="en-US" dirty="0"/>
          </a:p>
        </p:txBody>
      </p:sp>
      <p:pic>
        <p:nvPicPr>
          <p:cNvPr id="5" name="Content Placeholder 4" descr="imagesCA8EVOZ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64542"/>
            <a:ext cx="4191000" cy="2814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752600"/>
            <a:ext cx="3886200" cy="420163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Replaces traditional agricultural pile footings on peat soils.</a:t>
            </a:r>
          </a:p>
          <a:p>
            <a:r>
              <a:rPr lang="en-US" sz="2800" dirty="0" smtClean="0"/>
              <a:t>Little to no settlement of footings.</a:t>
            </a:r>
          </a:p>
          <a:p>
            <a:r>
              <a:rPr lang="en-US" sz="2800" dirty="0" smtClean="0"/>
              <a:t>Advantages</a:t>
            </a:r>
          </a:p>
          <a:p>
            <a:pPr lvl="1"/>
            <a:r>
              <a:rPr lang="en-US" sz="1900" dirty="0" smtClean="0"/>
              <a:t>Lightweight</a:t>
            </a:r>
          </a:p>
          <a:p>
            <a:pPr lvl="1"/>
            <a:r>
              <a:rPr lang="en-US" sz="1900" dirty="0" smtClean="0"/>
              <a:t>Cost savings</a:t>
            </a:r>
          </a:p>
          <a:p>
            <a:pPr lvl="1"/>
            <a:r>
              <a:rPr lang="en-US" sz="1900" dirty="0" smtClean="0"/>
              <a:t>Ease of construction</a:t>
            </a:r>
          </a:p>
          <a:p>
            <a:pPr lvl="1"/>
            <a:r>
              <a:rPr lang="en-US" sz="1900" dirty="0" smtClean="0"/>
              <a:t>Transportability for re-use.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Noise &amp; vibration dampening</a:t>
            </a:r>
          </a:p>
          <a:p>
            <a:pPr lvl="1"/>
            <a:r>
              <a:rPr lang="en-US" dirty="0" smtClean="0"/>
              <a:t>Free-standing walls or embankments to reduce highway noise.</a:t>
            </a:r>
          </a:p>
          <a:p>
            <a:pPr lvl="1"/>
            <a:r>
              <a:rPr lang="en-US" dirty="0" smtClean="0"/>
              <a:t>Reduce transmission of ground borne vibrations under railways or pavements.</a:t>
            </a:r>
          </a:p>
          <a:p>
            <a:r>
              <a:rPr lang="en-US" dirty="0" smtClean="0"/>
              <a:t>Compressible application</a:t>
            </a:r>
          </a:p>
          <a:p>
            <a:pPr lvl="1"/>
            <a:r>
              <a:rPr lang="en-US" dirty="0" smtClean="0"/>
              <a:t>Designed for strains beyond 1%.</a:t>
            </a:r>
          </a:p>
          <a:p>
            <a:r>
              <a:rPr lang="en-US" dirty="0" smtClean="0"/>
              <a:t>Seismic application</a:t>
            </a:r>
          </a:p>
          <a:p>
            <a:pPr lvl="1"/>
            <a:r>
              <a:rPr lang="en-US" dirty="0" smtClean="0"/>
              <a:t>Reduces seismic forces imposed on buried structures, retaining walls, pipelines, etc.</a:t>
            </a:r>
          </a:p>
          <a:p>
            <a:r>
              <a:rPr lang="en-US" dirty="0" smtClean="0"/>
              <a:t>Permafrost embankments</a:t>
            </a:r>
          </a:p>
          <a:p>
            <a:pPr lvl="1"/>
            <a:r>
              <a:rPr lang="en-US" dirty="0" smtClean="0"/>
              <a:t>Insulates underlying permafrost &amp; reduces thawing &amp; thaw-consolidation of ice-rich permafrost soils.</a:t>
            </a:r>
          </a:p>
          <a:p>
            <a:r>
              <a:rPr lang="en-US" dirty="0" err="1" smtClean="0"/>
              <a:t>Rockfall</a:t>
            </a:r>
            <a:r>
              <a:rPr lang="en-US" dirty="0" smtClean="0"/>
              <a:t>/impact protection</a:t>
            </a:r>
          </a:p>
          <a:p>
            <a:pPr lvl="1"/>
            <a:r>
              <a:rPr lang="en-US" dirty="0" smtClean="0"/>
              <a:t>Improves performance of protection galleries due to high energy absorption.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362200" y="609600"/>
            <a:ext cx="6553200" cy="3962400"/>
          </a:xfrm>
        </p:spPr>
        <p:txBody>
          <a:bodyPr>
            <a:noAutofit/>
          </a:bodyPr>
          <a:lstStyle/>
          <a:p>
            <a:pPr algn="r"/>
            <a:r>
              <a:rPr lang="en-US" sz="6600" cap="none" dirty="0" smtClean="0">
                <a:latin typeface="DIN Next LT Pro" pitchFamily="34" charset="0"/>
              </a:rPr>
              <a:t>EPS geofoam design  considerations</a:t>
            </a:r>
            <a:endParaRPr lang="en-US" sz="6600" cap="none" dirty="0">
              <a:latin typeface="DIN Next LT Pro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0"/>
            <a:ext cx="1219200" cy="6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Manufactured in unit weights ranging from         0.7 – 2.85 lbs/cu</a:t>
            </a:r>
            <a:r>
              <a:rPr lang="en-US" baseline="30000" dirty="0" smtClean="0"/>
              <a:t>3</a:t>
            </a:r>
            <a:r>
              <a:rPr lang="en-US" dirty="0" smtClean="0"/>
              <a:t>/ft.</a:t>
            </a:r>
          </a:p>
          <a:p>
            <a:pPr lvl="1"/>
            <a:r>
              <a:rPr lang="en-US" dirty="0" smtClean="0"/>
              <a:t>Imparts small dead load or stress to underlying soils, structures &amp; utilities.</a:t>
            </a:r>
          </a:p>
          <a:p>
            <a:pPr lvl="1"/>
            <a:r>
              <a:rPr lang="en-US" dirty="0" smtClean="0"/>
              <a:t>Eliminates need for specialized foundations or site preloading to reduce settlement &amp; improve bearing capacity.</a:t>
            </a:r>
          </a:p>
          <a:p>
            <a:pPr lvl="1"/>
            <a:r>
              <a:rPr lang="en-US" dirty="0" smtClean="0"/>
              <a:t>Reduces lateral stresses behind earth retaining structures.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42258" y="1905000"/>
            <a:ext cx="1828800" cy="3886200"/>
          </a:xfrm>
        </p:spPr>
        <p:txBody>
          <a:bodyPr anchor="t" anchorCtr="0">
            <a:noAutofit/>
          </a:bodyPr>
          <a:lstStyle/>
          <a:p>
            <a:r>
              <a:rPr lang="en-US" sz="1500" dirty="0" smtClean="0"/>
              <a:t>EPS geofoam design loads are recommended to not exceed the compressive resistance at 1% capacity. </a:t>
            </a:r>
          </a:p>
          <a:p>
            <a:r>
              <a:rPr lang="en-US" sz="1500" dirty="0" smtClean="0"/>
              <a:t>This limit controls the amount of long-term deflection, or creep, resulting from permanent sustained loads.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667000" y="1752600"/>
            <a:ext cx="6096000" cy="4419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Strength</a:t>
            </a:r>
          </a:p>
          <a:p>
            <a:pPr lvl="1"/>
            <a:r>
              <a:rPr lang="en-US" sz="2000" dirty="0" smtClean="0"/>
              <a:t>Available in a wide range of compressive resistances.</a:t>
            </a:r>
          </a:p>
          <a:p>
            <a:pPr lvl="1"/>
            <a:r>
              <a:rPr lang="en-US" sz="2000" dirty="0" smtClean="0"/>
              <a:t>Different types of EPS geofoam can be specified on a single project to maximize savings.</a:t>
            </a:r>
          </a:p>
          <a:p>
            <a:r>
              <a:rPr lang="en-US" sz="3000" dirty="0" smtClean="0"/>
              <a:t>Ease of handling</a:t>
            </a:r>
          </a:p>
          <a:p>
            <a:pPr lvl="1"/>
            <a:r>
              <a:rPr lang="en-US" sz="2000" dirty="0" smtClean="0"/>
              <a:t>Handled onsite by laborers or mechanized equipment.</a:t>
            </a:r>
          </a:p>
          <a:p>
            <a:pPr lvl="1"/>
            <a:r>
              <a:rPr lang="en-US" sz="2000" dirty="0" smtClean="0"/>
              <a:t>Field cut using hot-wire cutter, hand saw or chain saw.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3886200" cy="4201633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Construction time</a:t>
            </a:r>
          </a:p>
          <a:p>
            <a:pPr lvl="1"/>
            <a:r>
              <a:rPr lang="en-US" dirty="0" smtClean="0"/>
              <a:t>Faster placement rates, reduced utility relocation &amp; less traffic disruption.</a:t>
            </a:r>
          </a:p>
          <a:p>
            <a:pPr lvl="1"/>
            <a:r>
              <a:rPr lang="en-US" dirty="0" smtClean="0"/>
              <a:t>Not affected by adverse weather conditions.</a:t>
            </a:r>
          </a:p>
          <a:p>
            <a:r>
              <a:rPr lang="en-US" sz="3100" dirty="0" smtClean="0"/>
              <a:t>Construction cost</a:t>
            </a:r>
          </a:p>
          <a:p>
            <a:pPr lvl="1"/>
            <a:r>
              <a:rPr lang="en-US" dirty="0" smtClean="0"/>
              <a:t>Adjacent structures can be designed to be less robust/expensive.</a:t>
            </a:r>
          </a:p>
          <a:p>
            <a:pPr lvl="1"/>
            <a:r>
              <a:rPr lang="en-US" dirty="0" smtClean="0"/>
              <a:t>Lower installation &amp; maintenance costs.</a:t>
            </a:r>
          </a:p>
          <a:p>
            <a:r>
              <a:rPr lang="en-US" sz="3100" dirty="0" smtClean="0"/>
              <a:t>Stability</a:t>
            </a:r>
          </a:p>
          <a:p>
            <a:pPr lvl="1"/>
            <a:r>
              <a:rPr lang="en-US" dirty="0" smtClean="0"/>
              <a:t>Permanent material when correctly specified &amp; installed.</a:t>
            </a:r>
            <a:endParaRPr lang="en-US" dirty="0"/>
          </a:p>
        </p:txBody>
      </p:sp>
      <p:pic>
        <p:nvPicPr>
          <p:cNvPr id="6" name="Content Placeholder 5" descr="000000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86000"/>
            <a:ext cx="4110519" cy="2743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5552" cy="4495800"/>
          </a:xfrm>
        </p:spPr>
        <p:txBody>
          <a:bodyPr>
            <a:noAutofit/>
          </a:bodyPr>
          <a:lstStyle/>
          <a:p>
            <a:r>
              <a:rPr lang="en-US" dirty="0" smtClean="0"/>
              <a:t>Insulation</a:t>
            </a:r>
          </a:p>
          <a:p>
            <a:pPr lvl="1"/>
            <a:r>
              <a:rPr lang="en-US" sz="2000" dirty="0" smtClean="0"/>
              <a:t>Superior, long-term thermal insulation.</a:t>
            </a:r>
          </a:p>
          <a:p>
            <a:r>
              <a:rPr lang="en-US" dirty="0" smtClean="0"/>
              <a:t>Protection</a:t>
            </a:r>
          </a:p>
          <a:p>
            <a:pPr lvl="1"/>
            <a:r>
              <a:rPr lang="en-US" sz="2000" dirty="0" smtClean="0"/>
              <a:t>Can be damaged when exposed to certain hydrocarbons.</a:t>
            </a:r>
          </a:p>
          <a:p>
            <a:pPr lvl="1"/>
            <a:r>
              <a:rPr lang="en-US" sz="2000" dirty="0" smtClean="0"/>
              <a:t>Hydrocarbon resistant </a:t>
            </a:r>
            <a:r>
              <a:rPr lang="en-US" sz="2000" dirty="0" err="1" smtClean="0"/>
              <a:t>geomembranes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Manufactured with flame retardant.</a:t>
            </a:r>
          </a:p>
          <a:p>
            <a:pPr lvl="1"/>
            <a:r>
              <a:rPr lang="en-US" sz="2000" dirty="0" smtClean="0"/>
              <a:t>Long-term UV exposure is generally </a:t>
            </a:r>
            <a:r>
              <a:rPr lang="en-US" sz="2000" dirty="0" err="1" smtClean="0"/>
              <a:t>surficial</a:t>
            </a:r>
            <a:r>
              <a:rPr lang="en-US" sz="2000" dirty="0" smtClean="0"/>
              <a:t> &amp; does not cause detrimental property changes.</a:t>
            </a:r>
          </a:p>
          <a:p>
            <a:pPr lvl="1"/>
            <a:r>
              <a:rPr lang="en-US" sz="2000" dirty="0" smtClean="0"/>
              <a:t>High wind speeds should be monitored; sandbags can be placed on top of EPS geofoam to prevent blocks from shifting.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769352" cy="4495800"/>
          </a:xfrm>
        </p:spPr>
        <p:txBody>
          <a:bodyPr>
            <a:noAutofit/>
          </a:bodyPr>
          <a:lstStyle/>
          <a:p>
            <a:r>
              <a:rPr lang="en-US" dirty="0" smtClean="0"/>
              <a:t>Buoyancy</a:t>
            </a:r>
          </a:p>
          <a:p>
            <a:pPr lvl="1"/>
            <a:r>
              <a:rPr lang="en-US" sz="2000" dirty="0" smtClean="0"/>
              <a:t>Adequate surcharge or passive restraint must be provided against uplift.</a:t>
            </a:r>
          </a:p>
          <a:p>
            <a:r>
              <a:rPr lang="en-US" dirty="0" smtClean="0"/>
              <a:t>Water absorption</a:t>
            </a:r>
          </a:p>
          <a:p>
            <a:pPr lvl="1"/>
            <a:r>
              <a:rPr lang="en-US" sz="2000" dirty="0" smtClean="0"/>
              <a:t>Closed cell structure of EPS limits water absorption.</a:t>
            </a:r>
          </a:p>
          <a:p>
            <a:r>
              <a:rPr lang="en-US" dirty="0" smtClean="0"/>
              <a:t>Sustainability</a:t>
            </a:r>
          </a:p>
          <a:p>
            <a:pPr lvl="1"/>
            <a:r>
              <a:rPr lang="en-US" sz="2000" dirty="0" smtClean="0"/>
              <a:t>Can be reground, recycled and reused in composite applications (lightweight concrete, plastic lumber, etc.)</a:t>
            </a:r>
          </a:p>
          <a:p>
            <a:pPr lvl="1"/>
            <a:r>
              <a:rPr lang="en-US" sz="2000" dirty="0" smtClean="0"/>
              <a:t>Reduced transportation &amp; fuel costs.</a:t>
            </a:r>
          </a:p>
          <a:p>
            <a:pPr lvl="1"/>
            <a:r>
              <a:rPr lang="en-US" sz="2000" dirty="0" smtClean="0"/>
              <a:t>State-of-the-art manufacturing.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514600" y="1295400"/>
            <a:ext cx="6477000" cy="2438400"/>
          </a:xfrm>
        </p:spPr>
        <p:txBody>
          <a:bodyPr>
            <a:noAutofit/>
          </a:bodyPr>
          <a:lstStyle/>
          <a:p>
            <a:pPr algn="r"/>
            <a:r>
              <a:rPr lang="en-US" sz="6600" cap="none" dirty="0" smtClean="0">
                <a:latin typeface="DIN Next LT Pro" pitchFamily="34" charset="0"/>
              </a:rPr>
              <a:t>EPS geofoam technical data</a:t>
            </a:r>
            <a:endParaRPr lang="en-US" sz="6600" cap="none" dirty="0">
              <a:latin typeface="DIN Next LT Pro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096000"/>
            <a:ext cx="1219200" cy="6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Geofoam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35752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Accelerates project schedules.</a:t>
            </a:r>
          </a:p>
          <a:p>
            <a:r>
              <a:rPr lang="en-US" dirty="0" smtClean="0"/>
              <a:t>Easy to handle.</a:t>
            </a:r>
          </a:p>
          <a:p>
            <a:r>
              <a:rPr lang="en-US" dirty="0" smtClean="0"/>
              <a:t>Unaffected by weather conditions.</a:t>
            </a:r>
          </a:p>
          <a:p>
            <a:r>
              <a:rPr lang="en-US" dirty="0" smtClean="0"/>
              <a:t>Can be cut &amp; shaped onsite.</a:t>
            </a:r>
          </a:p>
          <a:p>
            <a:r>
              <a:rPr lang="en-US" dirty="0" smtClean="0"/>
              <a:t>Retains physical properties under engineered condition of use.</a:t>
            </a:r>
          </a:p>
          <a:p>
            <a:r>
              <a:rPr lang="en-US" dirty="0" smtClean="0"/>
              <a:t>Arrives onsite having undergone rigorous QA/QC testing.</a:t>
            </a:r>
          </a:p>
          <a:p>
            <a:endParaRPr lang="en-US" dirty="0"/>
          </a:p>
        </p:txBody>
      </p:sp>
      <p:pic>
        <p:nvPicPr>
          <p:cNvPr id="6" name="Picture 5" descr="2006 - 07 - 25 Woodrow Wilson Bridge Project PAUL ARCH 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057400"/>
            <a:ext cx="2761131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geofoam specification</a:t>
            </a:r>
            <a:endParaRPr lang="en-US" dirty="0"/>
          </a:p>
        </p:txBody>
      </p:sp>
      <p:pic>
        <p:nvPicPr>
          <p:cNvPr id="4" name="Content Placeholder 3" descr="EPS Geofoam Applications &amp; Technical Data PRINT VERSION 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8701709" cy="38862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077200" cy="1513367"/>
          </a:xfrm>
        </p:spPr>
        <p:txBody>
          <a:bodyPr>
            <a:noAutofit/>
          </a:bodyPr>
          <a:lstStyle/>
          <a:p>
            <a:r>
              <a:rPr lang="en-US" dirty="0" smtClean="0"/>
              <a:t>Compressive resistance</a:t>
            </a:r>
          </a:p>
          <a:p>
            <a:pPr lvl="1"/>
            <a:r>
              <a:rPr lang="en-US" sz="2000" dirty="0" smtClean="0"/>
              <a:t>Design recommendation: limit loading to the compressive resistance at 1% strain.</a:t>
            </a:r>
          </a:p>
          <a:p>
            <a:pPr lvl="1"/>
            <a:r>
              <a:rPr lang="en-US" sz="2000" dirty="0" smtClean="0"/>
              <a:t>Stress at compressive strain of 1% = elastic limit stress.</a:t>
            </a:r>
            <a:endParaRPr lang="en-US" sz="2000" dirty="0"/>
          </a:p>
        </p:txBody>
      </p:sp>
      <p:pic>
        <p:nvPicPr>
          <p:cNvPr id="5" name="Content Placeholder 4" descr="GEO_STRATA_FOLDOUT_WE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0" y="3581400"/>
            <a:ext cx="5344662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data</a:t>
            </a:r>
            <a:endParaRPr lang="en-US" dirty="0"/>
          </a:p>
        </p:txBody>
      </p:sp>
      <p:pic>
        <p:nvPicPr>
          <p:cNvPr id="36866" name="Picture 2" descr="C:\Users\owner\Documents\4.2_cha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1636" y="1676400"/>
            <a:ext cx="7713134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8153400" cy="4495800"/>
          </a:xfrm>
        </p:spPr>
        <p:txBody>
          <a:bodyPr/>
          <a:lstStyle/>
          <a:p>
            <a:r>
              <a:rPr lang="en-US" dirty="0" smtClean="0"/>
              <a:t>Creep</a:t>
            </a:r>
          </a:p>
          <a:p>
            <a:pPr lvl="1"/>
            <a:r>
              <a:rPr lang="en-US" sz="2200" dirty="0" smtClean="0"/>
              <a:t>Minimal at strain levels below 1%.</a:t>
            </a:r>
          </a:p>
          <a:p>
            <a:r>
              <a:rPr lang="en-US" dirty="0" smtClean="0"/>
              <a:t>Load distribution</a:t>
            </a:r>
          </a:p>
          <a:p>
            <a:pPr lvl="1"/>
            <a:r>
              <a:rPr lang="en-US" sz="2200" dirty="0" smtClean="0"/>
              <a:t>Poisson’s ratio ~ 0.12 within the elastic range.</a:t>
            </a:r>
          </a:p>
          <a:p>
            <a:r>
              <a:rPr lang="en-US" dirty="0" smtClean="0"/>
              <a:t>Coefficient of friction</a:t>
            </a:r>
          </a:p>
          <a:p>
            <a:pPr lvl="1"/>
            <a:r>
              <a:rPr lang="en-US" sz="2200" dirty="0" smtClean="0"/>
              <a:t>µ = 0.5 </a:t>
            </a:r>
          </a:p>
          <a:p>
            <a:r>
              <a:rPr lang="en-US" dirty="0" smtClean="0"/>
              <a:t>R-value</a:t>
            </a:r>
          </a:p>
          <a:p>
            <a:pPr lvl="1"/>
            <a:r>
              <a:rPr lang="en-US" sz="2200" dirty="0" smtClean="0"/>
              <a:t>ASTM C578 Standard Specification for Rigid Cellular Polystyrene Thermal Insulation.</a:t>
            </a:r>
            <a:endParaRPr lang="en-US" sz="2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696200" cy="4038600"/>
          </a:xfrm>
        </p:spPr>
        <p:txBody>
          <a:bodyPr/>
          <a:lstStyle/>
          <a:p>
            <a:r>
              <a:rPr lang="en-US" dirty="0" smtClean="0"/>
              <a:t>Water absorption</a:t>
            </a:r>
          </a:p>
          <a:p>
            <a:pPr lvl="1"/>
            <a:r>
              <a:rPr lang="en-US" sz="2400" dirty="0" smtClean="0"/>
              <a:t>Closed cell structure of EPS limits water absorption.</a:t>
            </a:r>
          </a:p>
          <a:p>
            <a:pPr lvl="1"/>
            <a:r>
              <a:rPr lang="en-US" sz="2400" dirty="0" smtClean="0"/>
              <a:t>If installed in a submerged application, an increase in density will occur over time.</a:t>
            </a:r>
          </a:p>
          <a:p>
            <a:r>
              <a:rPr lang="en-US" dirty="0" smtClean="0"/>
              <a:t>Stability</a:t>
            </a:r>
          </a:p>
          <a:p>
            <a:pPr lvl="1"/>
            <a:r>
              <a:rPr lang="en-US" sz="2400" dirty="0" smtClean="0"/>
              <a:t>Resistant to fungi &amp; mold.</a:t>
            </a:r>
          </a:p>
          <a:p>
            <a:pPr lvl="1"/>
            <a:r>
              <a:rPr lang="en-US" sz="2400" dirty="0" smtClean="0"/>
              <a:t>No nutritional value to insects.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data</a:t>
            </a:r>
            <a:endParaRPr lang="en-US" dirty="0"/>
          </a:p>
        </p:txBody>
      </p:sp>
      <p:pic>
        <p:nvPicPr>
          <p:cNvPr id="37890" name="Picture 2" descr="C:\Users\owner\Desktop\EPS Geofoam Applications &amp; Technical Data ELECTRONIC VERSION 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515663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EPS Industry Alliance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 smtClean="0"/>
              <a:t>1298 Cronson Blvd., Suite 201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Crofton MD 21114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800-607-3772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info@epscentral.org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www.epsmolders.org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ASTM International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100 Barr Harbor Drive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West Conshohocken, PA 19428-2959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www.astm.org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U.S. Department of Transportation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Federal Highway Administration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1200 New Jersey Ave. SE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Washington, DC 20590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202-366-4000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www.fhwa.dot.gov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600200"/>
            <a:ext cx="4267199" cy="4572000"/>
          </a:xfrm>
        </p:spPr>
        <p:txBody>
          <a:bodyPr>
            <a:normAutofit fontScale="475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Geofoam Research Center College of Engineering &amp; Computer Science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237 Hinds Hall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Syracuse University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Syracuse, NY 13244-1240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grc@syr.edu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geofoam.syr.edu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National Cooperative Highway Research Program (NCHRP) Transportation Research Board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The National Academies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500 Fifth St. NW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Washington, DC 20001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202-334-2934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www.trb.org/NCHRP/Public/NCHRP.aspx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EPS Geofoam Applications &amp;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Road construction over poor soils</a:t>
            </a:r>
          </a:p>
          <a:p>
            <a:r>
              <a:rPr lang="en-US" dirty="0" smtClean="0"/>
              <a:t>Road widening</a:t>
            </a:r>
          </a:p>
          <a:p>
            <a:r>
              <a:rPr lang="en-US" dirty="0" smtClean="0"/>
              <a:t>Bridge abutment</a:t>
            </a:r>
          </a:p>
          <a:p>
            <a:r>
              <a:rPr lang="en-US" dirty="0" smtClean="0"/>
              <a:t>Bridge </a:t>
            </a:r>
            <a:r>
              <a:rPr lang="en-US" dirty="0" err="1" smtClean="0"/>
              <a:t>underfill</a:t>
            </a:r>
            <a:endParaRPr lang="en-US" dirty="0" smtClean="0"/>
          </a:p>
          <a:p>
            <a:r>
              <a:rPr lang="en-US" dirty="0" smtClean="0"/>
              <a:t>Culverts, pipes &amp; buried structures</a:t>
            </a:r>
          </a:p>
          <a:p>
            <a:r>
              <a:rPr lang="en-US" dirty="0" smtClean="0"/>
              <a:t>Compensating foundation</a:t>
            </a:r>
          </a:p>
          <a:p>
            <a:r>
              <a:rPr lang="en-US" dirty="0" smtClean="0"/>
              <a:t>Rail embankment</a:t>
            </a:r>
          </a:p>
          <a:p>
            <a:r>
              <a:rPr lang="en-US" dirty="0" smtClean="0"/>
              <a:t>Landscaping &amp; vegetative green roofs</a:t>
            </a:r>
          </a:p>
          <a:p>
            <a:r>
              <a:rPr lang="en-US" dirty="0" smtClean="0"/>
              <a:t>Retaining &amp; buried wall backfill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Slope stabilization</a:t>
            </a:r>
          </a:p>
          <a:p>
            <a:r>
              <a:rPr lang="en-US" dirty="0" smtClean="0"/>
              <a:t>Stadium &amp; theatre seating</a:t>
            </a:r>
          </a:p>
          <a:p>
            <a:r>
              <a:rPr lang="en-US" dirty="0" smtClean="0"/>
              <a:t>Levees</a:t>
            </a:r>
          </a:p>
          <a:p>
            <a:r>
              <a:rPr lang="en-US" dirty="0" smtClean="0"/>
              <a:t>Airport runway/taxiway</a:t>
            </a:r>
          </a:p>
          <a:p>
            <a:r>
              <a:rPr lang="en-US" dirty="0" smtClean="0"/>
              <a:t>Foundations for lightweight structures</a:t>
            </a:r>
          </a:p>
          <a:p>
            <a:r>
              <a:rPr lang="en-US" dirty="0" smtClean="0"/>
              <a:t>Noise &amp; vibration damping</a:t>
            </a:r>
          </a:p>
          <a:p>
            <a:r>
              <a:rPr lang="en-US" dirty="0" smtClean="0"/>
              <a:t>Compressible application</a:t>
            </a:r>
          </a:p>
          <a:p>
            <a:r>
              <a:rPr lang="en-US" dirty="0" smtClean="0"/>
              <a:t>Seismic application</a:t>
            </a:r>
          </a:p>
          <a:p>
            <a:r>
              <a:rPr lang="en-US" dirty="0" smtClean="0"/>
              <a:t>Permafrost embankments</a:t>
            </a:r>
          </a:p>
          <a:p>
            <a:r>
              <a:rPr lang="en-US" dirty="0" err="1" smtClean="0"/>
              <a:t>Rockfall</a:t>
            </a:r>
            <a:r>
              <a:rPr lang="en-US" dirty="0" smtClean="0"/>
              <a:t>/impact protection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ASTM EPS Geofoam Standards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1828800"/>
            <a:ext cx="1600200" cy="39624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DIN Next LT Pro Medium" pitchFamily="34" charset="0"/>
              </a:rPr>
              <a:t>EPS geofoam is available in different material types.</a:t>
            </a:r>
          </a:p>
          <a:p>
            <a:r>
              <a:rPr lang="en-US" sz="1600" dirty="0" smtClean="0">
                <a:latin typeface="DIN Next LT Pro Medium" pitchFamily="34" charset="0"/>
              </a:rPr>
              <a:t>Thorough knowledge  &amp; understanding of the material type being used on an EPS geofoam project is essential.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b="1" dirty="0" smtClean="0"/>
              <a:t>ASTM D6817 </a:t>
            </a:r>
            <a:r>
              <a:rPr lang="en-US" sz="2600" dirty="0" smtClean="0"/>
              <a:t>Standard Specification for Rigid Cellular Polystyrene Geofoam</a:t>
            </a:r>
          </a:p>
          <a:p>
            <a:pPr lvl="1"/>
            <a:r>
              <a:rPr lang="en-US" dirty="0" smtClean="0"/>
              <a:t>Physical properties &amp; dimensions of EPS geofoam.</a:t>
            </a:r>
          </a:p>
          <a:p>
            <a:r>
              <a:rPr lang="en-US" sz="2600" b="1" dirty="0" smtClean="0"/>
              <a:t>ASTM D7180 </a:t>
            </a:r>
            <a:r>
              <a:rPr lang="en-US" sz="2600" dirty="0" smtClean="0"/>
              <a:t>Standard Guide for the Use of EPS Geofoam in Geotechnical Projects</a:t>
            </a:r>
          </a:p>
          <a:p>
            <a:pPr lvl="1"/>
            <a:r>
              <a:rPr lang="en-US" dirty="0" smtClean="0"/>
              <a:t>Design considerations for EPS geofoam.</a:t>
            </a:r>
          </a:p>
          <a:p>
            <a:r>
              <a:rPr lang="en-US" sz="2600" b="1" dirty="0" smtClean="0"/>
              <a:t>ASTM D7557 </a:t>
            </a:r>
            <a:r>
              <a:rPr lang="en-US" sz="2600" dirty="0" smtClean="0"/>
              <a:t>Standard Practice for Sampling of EPS Geofoam Specimens</a:t>
            </a:r>
          </a:p>
          <a:p>
            <a:pPr lvl="1"/>
            <a:r>
              <a:rPr lang="en-US" dirty="0" smtClean="0"/>
              <a:t>Quality assurance.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geofoam specification</a:t>
            </a:r>
            <a:endParaRPr lang="en-US" dirty="0"/>
          </a:p>
        </p:txBody>
      </p:sp>
      <p:pic>
        <p:nvPicPr>
          <p:cNvPr id="4" name="Content Placeholder 3" descr="EPS Geofoam Applications &amp; Technical Data PRINT VERSION 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8701709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286000" y="990600"/>
            <a:ext cx="6553200" cy="2514600"/>
          </a:xfrm>
        </p:spPr>
        <p:txBody>
          <a:bodyPr>
            <a:noAutofit/>
          </a:bodyPr>
          <a:lstStyle/>
          <a:p>
            <a:pPr algn="r"/>
            <a:r>
              <a:rPr lang="en-US" sz="6600" cap="none" dirty="0" smtClean="0">
                <a:latin typeface="DIN Next LT Pro" pitchFamily="34" charset="0"/>
              </a:rPr>
              <a:t/>
            </a:r>
            <a:br>
              <a:rPr lang="en-US" sz="6600" cap="none" dirty="0" smtClean="0">
                <a:latin typeface="DIN Next LT Pro" pitchFamily="34" charset="0"/>
              </a:rPr>
            </a:br>
            <a:r>
              <a:rPr lang="en-US" sz="6600" cap="none" dirty="0" smtClean="0">
                <a:latin typeface="DIN Next LT Pro" pitchFamily="34" charset="0"/>
              </a:rPr>
              <a:t>EPS geofoam applications</a:t>
            </a:r>
            <a:endParaRPr lang="en-US" sz="6600" cap="none" dirty="0">
              <a:latin typeface="DIN Next LT Pro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0"/>
            <a:ext cx="1219200" cy="6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DIN Next LT Pro Medium" pitchFamily="34" charset="0"/>
              </a:rPr>
              <a:t>Road construction over poor soils</a:t>
            </a:r>
            <a:endParaRPr lang="en-US" dirty="0">
              <a:latin typeface="DIN Next LT Pro Medium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038600" cy="4572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Replaces compressible, soft soils or heavy fill materials.</a:t>
            </a:r>
          </a:p>
          <a:p>
            <a:r>
              <a:rPr lang="en-US" sz="2600" dirty="0" smtClean="0"/>
              <a:t>Prevents unacceptable loading on underlying soils and adjacent structures.</a:t>
            </a:r>
          </a:p>
          <a:p>
            <a:r>
              <a:rPr lang="en-US" sz="2600" dirty="0" smtClean="0"/>
              <a:t>High compressive strength supports interstate traffic loadings.</a:t>
            </a:r>
          </a:p>
          <a:p>
            <a:endParaRPr lang="en-US" dirty="0">
              <a:latin typeface="DIN-Regular"/>
            </a:endParaRPr>
          </a:p>
        </p:txBody>
      </p:sp>
      <p:pic>
        <p:nvPicPr>
          <p:cNvPr id="2051" name="Picture 3" descr="C:\Users\owner\Documents\2.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490" y="1752600"/>
            <a:ext cx="4387510" cy="384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widening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3886200" cy="38968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Eliminates need for compaction &amp; fill testing.</a:t>
            </a:r>
          </a:p>
          <a:p>
            <a:r>
              <a:rPr lang="en-US" sz="2400" dirty="0" smtClean="0"/>
              <a:t>Minimizes impact to existing roadway, adjacent structures &amp; buried utilities.</a:t>
            </a:r>
          </a:p>
          <a:p>
            <a:r>
              <a:rPr lang="en-US" sz="2400" dirty="0" smtClean="0"/>
              <a:t>Withstands traffic forces.</a:t>
            </a:r>
          </a:p>
          <a:p>
            <a:r>
              <a:rPr lang="en-US" sz="2400" dirty="0" smtClean="0"/>
              <a:t>Reduces construction time. </a:t>
            </a:r>
            <a:endParaRPr lang="en-US" sz="2400" dirty="0"/>
          </a:p>
        </p:txBody>
      </p:sp>
      <p:pic>
        <p:nvPicPr>
          <p:cNvPr id="3074" name="Picture 2" descr="C:\Users\owner\Documents\2.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634" y="1828800"/>
            <a:ext cx="4390366" cy="4047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rgbClr val="280000"/>
      </a:dk1>
      <a:lt1>
        <a:sysClr val="window" lastClr="FFFFFF"/>
      </a:lt1>
      <a:dk2>
        <a:srgbClr val="2A497D"/>
      </a:dk2>
      <a:lt2>
        <a:srgbClr val="EEECE1"/>
      </a:lt2>
      <a:accent1>
        <a:srgbClr val="A9A743"/>
      </a:accent1>
      <a:accent2>
        <a:srgbClr val="CA801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889</TotalTime>
  <Words>1278</Words>
  <Application>Microsoft Office PowerPoint</Application>
  <PresentationFormat>On-screen Show (4:3)</PresentationFormat>
  <Paragraphs>225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Expanded Polystyrene (EPS) Geofoam Applications &amp; Technical Data</vt:lpstr>
      <vt:lpstr>EPS Geofoam</vt:lpstr>
      <vt:lpstr>EPS Geofoam Benefits</vt:lpstr>
      <vt:lpstr>EPS Geofoam Applications &amp; Use</vt:lpstr>
      <vt:lpstr>ASTM EPS Geofoam Standards</vt:lpstr>
      <vt:lpstr>EPS geofoam specification</vt:lpstr>
      <vt:lpstr> EPS geofoam applications</vt:lpstr>
      <vt:lpstr>Road construction over poor soils</vt:lpstr>
      <vt:lpstr>Road widening</vt:lpstr>
      <vt:lpstr>Bridge abutment</vt:lpstr>
      <vt:lpstr>Bridge underfill</vt:lpstr>
      <vt:lpstr>Culverts, pipelines &amp; buried structures</vt:lpstr>
      <vt:lpstr>Compensating foundation</vt:lpstr>
      <vt:lpstr>Rail embankment</vt:lpstr>
      <vt:lpstr>Landscaping &amp; vegetative green roofs</vt:lpstr>
      <vt:lpstr>Retaining &amp; buried wall backfill</vt:lpstr>
      <vt:lpstr>Slope stabilization</vt:lpstr>
      <vt:lpstr>Stadium &amp; theatre seating</vt:lpstr>
      <vt:lpstr>Levees</vt:lpstr>
      <vt:lpstr>Airport runway/taxiway</vt:lpstr>
      <vt:lpstr>Foundations for lightweight structures</vt:lpstr>
      <vt:lpstr>Special applications</vt:lpstr>
      <vt:lpstr>EPS geofoam design  considerations</vt:lpstr>
      <vt:lpstr>Design considerations</vt:lpstr>
      <vt:lpstr>Design considerations</vt:lpstr>
      <vt:lpstr>Design considerations</vt:lpstr>
      <vt:lpstr>Design considerations</vt:lpstr>
      <vt:lpstr>Design considerations</vt:lpstr>
      <vt:lpstr>EPS geofoam technical data</vt:lpstr>
      <vt:lpstr>EPS geofoam specification</vt:lpstr>
      <vt:lpstr>Technical data</vt:lpstr>
      <vt:lpstr>Technical data</vt:lpstr>
      <vt:lpstr>Technical data</vt:lpstr>
      <vt:lpstr>Technical data</vt:lpstr>
      <vt:lpstr>Technical data</vt:lpstr>
      <vt:lpstr>Contacts &amp;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Expanded Polystyrene (EPS) Geofoam Applications &amp; Technical Data</dc:title>
  <dc:creator>Diana Gentilcore</dc:creator>
  <cp:lastModifiedBy>Diana Gentilcore</cp:lastModifiedBy>
  <cp:revision>103</cp:revision>
  <dcterms:created xsi:type="dcterms:W3CDTF">2012-01-12T15:00:38Z</dcterms:created>
  <dcterms:modified xsi:type="dcterms:W3CDTF">2012-01-31T17:35:26Z</dcterms:modified>
</cp:coreProperties>
</file>